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6" r:id="rId5"/>
    <p:sldId id="267" r:id="rId6"/>
    <p:sldId id="264" r:id="rId7"/>
    <p:sldId id="262" r:id="rId8"/>
    <p:sldId id="265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7" autoAdjust="0"/>
    <p:restoredTop sz="94678" autoAdjust="0"/>
  </p:normalViewPr>
  <p:slideViewPr>
    <p:cSldViewPr snapToGrid="0" snapToObjects="1">
      <p:cViewPr varScale="1">
        <p:scale>
          <a:sx n="121" d="100"/>
          <a:sy n="121" d="100"/>
        </p:scale>
        <p:origin x="-248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interSettings" Target="printerSettings/printerSettings1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8" name="Rectangle 7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>
              <a:spLocks/>
            </p:cNvSpPr>
            <p:nvPr/>
          </p:nvSpPr>
          <p:spPr>
            <a:xfrm>
              <a:off x="562843" y="475488"/>
              <a:ext cx="7982712" cy="5888736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62842" y="6133646"/>
              <a:ext cx="7982712" cy="1472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62843" y="457200"/>
              <a:ext cx="7982712" cy="2578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3950"/>
            <a:ext cx="7342188" cy="1924050"/>
          </a:xfrm>
        </p:spPr>
        <p:txBody>
          <a:bodyPr anchor="b" anchorCtr="0">
            <a:noAutofit/>
          </a:bodyPr>
          <a:lstStyle>
            <a:lvl1pPr>
              <a:defRPr sz="5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9000"/>
            <a:ext cx="7342188" cy="1752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741" y="6122894"/>
            <a:ext cx="2133600" cy="259317"/>
          </a:xfrm>
        </p:spPr>
        <p:txBody>
          <a:bodyPr/>
          <a:lstStyle/>
          <a:p>
            <a:fld id="{7D290233-0DD1-4A80-BB1E-9ADC3556DBB6}" type="datetimeFigureOut">
              <a:rPr lang="en-US" smtClean="0"/>
              <a:t>8/22/14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2894"/>
            <a:ext cx="2895600" cy="25781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1000" y="6122894"/>
            <a:ext cx="762000" cy="271463"/>
          </a:xfrm>
        </p:spPr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82880" y="173699"/>
                <a:ext cx="8778240" cy="6510602"/>
                <a:chOff x="182880" y="173699"/>
                <a:chExt cx="8778240" cy="6510602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82880" y="173699"/>
                  <a:ext cx="8778240" cy="65106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noFill/>
                </a:ln>
                <a:effectLst>
                  <a:outerShdw blurRad="63500" sx="101000" sy="101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perspectiveFront" fov="4800000"/>
                  <a:lightRig rig="threePt" dir="t"/>
                </a:scene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0" name="Group 10"/>
                <p:cNvGrpSpPr/>
                <p:nvPr/>
              </p:nvGrpSpPr>
              <p:grpSpPr>
                <a:xfrm>
                  <a:off x="256032" y="237744"/>
                  <a:ext cx="8622792" cy="6364224"/>
                  <a:chOff x="247157" y="247430"/>
                  <a:chExt cx="8622792" cy="6364224"/>
                </a:xfrm>
              </p:grpSpPr>
              <p:sp>
                <p:nvSpPr>
                  <p:cNvPr id="31" name="Rectangle 30"/>
                  <p:cNvSpPr>
                    <a:spLocks/>
                  </p:cNvSpPr>
                  <p:nvPr/>
                </p:nvSpPr>
                <p:spPr>
                  <a:xfrm>
                    <a:off x="247157" y="247430"/>
                    <a:ext cx="8622792" cy="6364224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/>
                  </a:p>
                </p:txBody>
              </p: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247157" y="6389024"/>
                    <a:ext cx="8622792" cy="15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8" name="Rectangle 27"/>
              <p:cNvSpPr/>
              <p:nvPr/>
            </p:nvSpPr>
            <p:spPr>
              <a:xfrm rot="5400000">
                <a:off x="801086" y="3274090"/>
                <a:ext cx="6135624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Rectangle 24"/>
            <p:cNvSpPr/>
            <p:nvPr/>
          </p:nvSpPr>
          <p:spPr>
            <a:xfrm rot="10800000">
              <a:off x="258763" y="1594462"/>
              <a:ext cx="357530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694329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672323"/>
            <a:ext cx="3008313" cy="340304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8/22/14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352892" y="310123"/>
            <a:ext cx="3398837" cy="1204912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0" name="Rectangle 19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7" name="Rectangle 16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691640"/>
            <a:ext cx="3008376" cy="914400"/>
          </a:xfrm>
        </p:spPr>
        <p:txBody>
          <a:bodyPr anchor="b">
            <a:no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38559" y="612775"/>
            <a:ext cx="4114800" cy="54681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2670048"/>
            <a:ext cx="3008376" cy="34015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8/22/14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7" name="Group 16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2" name="Rectangle 21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20" name="Rectangle 19"/>
            <p:cNvSpPr/>
            <p:nvPr/>
          </p:nvSpPr>
          <p:spPr>
            <a:xfrm>
              <a:off x="256032" y="4203192"/>
              <a:ext cx="8622792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1" y="4287819"/>
            <a:ext cx="8021977" cy="916193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6347" y="331694"/>
            <a:ext cx="8421624" cy="378310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1" y="5271247"/>
            <a:ext cx="8021977" cy="101301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8/22/14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4" name="Rectangle 13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6" name="Rectangle 15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8/22/14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4" name="Group 13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7" name="Rectangle 16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8" name="Rectangle 17"/>
            <p:cNvSpPr/>
            <p:nvPr/>
          </p:nvSpPr>
          <p:spPr>
            <a:xfrm rot="5400000">
              <a:off x="4242277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399" y="609600"/>
            <a:ext cx="1416423" cy="5516563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2" y="609600"/>
            <a:ext cx="6279777" cy="55165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8/22/14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9" name="Rectangle 18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8/22/14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12" name="Rectangle 11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11"/>
            <p:cNvGrpSpPr/>
            <p:nvPr/>
          </p:nvGrpSpPr>
          <p:grpSpPr>
            <a:xfrm>
              <a:off x="562842" y="475488"/>
              <a:ext cx="7982713" cy="5888736"/>
              <a:chOff x="562842" y="475488"/>
              <a:chExt cx="7982713" cy="5888736"/>
            </a:xfrm>
          </p:grpSpPr>
          <p:sp>
            <p:nvSpPr>
              <p:cNvPr id="8" name="Rectangle 7"/>
              <p:cNvSpPr>
                <a:spLocks/>
              </p:cNvSpPr>
              <p:nvPr/>
            </p:nvSpPr>
            <p:spPr>
              <a:xfrm>
                <a:off x="562843" y="475488"/>
                <a:ext cx="7982712" cy="5888736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62842" y="6133646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62842" y="3427528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fld id="{7D290233-0DD1-4A80-BB1E-9ADC3556DBB6}" type="datetimeFigureOut">
              <a:rPr lang="en-US" smtClean="0"/>
              <a:t>8/22/14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2" name="Rectangle 11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7" name="Rectangle 26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1371600"/>
            <a:ext cx="7345362" cy="1676400"/>
          </a:xfrm>
        </p:spPr>
        <p:txBody>
          <a:bodyPr anchor="b" anchorCtr="0">
            <a:noAutofit/>
          </a:bodyPr>
          <a:lstStyle>
            <a:lvl1pPr algn="ctr">
              <a:defRPr sz="5400" b="0" i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3" y="3134566"/>
            <a:ext cx="7345362" cy="1500187"/>
          </a:xfrm>
        </p:spPr>
        <p:txBody>
          <a:bodyPr anchor="t" anchorCtr="0"/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8/22/14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21" name="Rectangle 2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1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8/22/14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9" name="Rectangle 2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2" name="Rectangle 31"/>
                <p:cNvSpPr/>
                <p:nvPr/>
              </p:nvSpPr>
              <p:spPr>
                <a:xfrm>
                  <a:off x="247157" y="1612392"/>
                  <a:ext cx="8622792" cy="64008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</p:grpSp>
        <p:cxnSp>
          <p:nvCxnSpPr>
            <p:cNvPr id="23" name="Straight Connector 22"/>
            <p:cNvCxnSpPr/>
            <p:nvPr/>
          </p:nvCxnSpPr>
          <p:spPr>
            <a:xfrm rot="16200000" flipH="1">
              <a:off x="2217480" y="4026438"/>
              <a:ext cx="4711326" cy="2286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01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01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45539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5539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8/22/14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8/22/14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1" name="Rectangle 1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3" name="Rectangle 1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8/22/14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9" name="Rectangle 1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33" name="Rectangle 32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169892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147888"/>
            <a:ext cx="3008313" cy="326231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8/22/14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0113" y="244158"/>
            <a:ext cx="7345362" cy="1339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2" y="2133601"/>
            <a:ext cx="7345363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" y="6371591"/>
            <a:ext cx="2133600" cy="259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</a:defRPr>
            </a:lvl1pPr>
          </a:lstStyle>
          <a:p>
            <a:fld id="{7D290233-0DD1-4A80-BB1E-9ADC3556DBB6}" type="datetimeFigureOut">
              <a:rPr lang="en-US" smtClean="0"/>
              <a:t>8/22/14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58840" y="6371591"/>
            <a:ext cx="2895600" cy="2578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271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94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366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652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485900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712913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947863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174875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Relationship Id="rId3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utdoor-Dinner1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9" r="2722"/>
          <a:stretch/>
        </p:blipFill>
        <p:spPr>
          <a:xfrm>
            <a:off x="170766" y="147055"/>
            <a:ext cx="8815811" cy="65638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905290" y="661264"/>
            <a:ext cx="7342187" cy="1514101"/>
          </a:xfrm>
          <a:solidFill>
            <a:schemeClr val="bg1">
              <a:alpha val="70000"/>
            </a:schemeClr>
          </a:solidFill>
        </p:spPr>
        <p:txBody>
          <a:bodyPr>
            <a:normAutofit/>
          </a:bodyPr>
          <a:lstStyle/>
          <a:p>
            <a:r>
              <a:rPr lang="en-US" sz="3200" dirty="0" err="1" smtClean="0">
                <a:solidFill>
                  <a:schemeClr val="tx1"/>
                </a:solidFill>
              </a:rPr>
              <a:t>theflavory.me</a:t>
            </a:r>
            <a:r>
              <a:rPr lang="en-US" sz="3200" dirty="0" smtClean="0">
                <a:solidFill>
                  <a:schemeClr val="tx1"/>
                </a:solidFill>
              </a:rPr>
              <a:t>: customizing </a:t>
            </a:r>
            <a:r>
              <a:rPr lang="en-US" sz="3200" dirty="0" smtClean="0">
                <a:solidFill>
                  <a:schemeClr val="tx1"/>
                </a:solidFill>
              </a:rPr>
              <a:t>recipes through ingredient recommendations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3210635" y="5403293"/>
            <a:ext cx="2563400" cy="679664"/>
          </a:xfrm>
          <a:solidFill>
            <a:srgbClr val="FFFFFF">
              <a:alpha val="72000"/>
            </a:srgb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rgbClr val="000000"/>
                </a:solidFill>
              </a:rPr>
              <a:t> Brandon Kelly</a:t>
            </a:r>
            <a:endParaRPr 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771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Problem: Customizing recipes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9814" y="2075773"/>
            <a:ext cx="3834825" cy="1200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Looks good. But I’d like to make this a little more interesting, what can I add?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611840" y="3747219"/>
            <a:ext cx="3852337" cy="92333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Numerous recipe recommendation</a:t>
            </a:r>
          </a:p>
          <a:p>
            <a:r>
              <a:rPr lang="en-US" dirty="0" smtClean="0"/>
              <a:t>services, but nothing at the ingredient</a:t>
            </a:r>
          </a:p>
          <a:p>
            <a:r>
              <a:rPr lang="en-US" dirty="0" smtClean="0"/>
              <a:t>level.</a:t>
            </a:r>
            <a:endParaRPr lang="en-US" dirty="0"/>
          </a:p>
        </p:txBody>
      </p:sp>
      <p:pic>
        <p:nvPicPr>
          <p:cNvPr id="4" name="Picture 3" descr="Screen Shot 2014-08-20 at 7.46.4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436" y="2339154"/>
            <a:ext cx="3892345" cy="3014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yummly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713" y="3032828"/>
            <a:ext cx="1338001" cy="48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08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Can we recommend ingredients in a data-driven way?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369033" y="2699099"/>
            <a:ext cx="3724472" cy="92333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Trained using ~ 110,000 recipes and </a:t>
            </a:r>
          </a:p>
          <a:p>
            <a:r>
              <a:rPr lang="en-US" dirty="0" smtClean="0"/>
              <a:t>816</a:t>
            </a:r>
            <a:r>
              <a:rPr lang="en-US" dirty="0"/>
              <a:t> </a:t>
            </a:r>
            <a:r>
              <a:rPr lang="en-US" dirty="0" smtClean="0"/>
              <a:t>unique ingredients within at </a:t>
            </a:r>
          </a:p>
          <a:p>
            <a:r>
              <a:rPr lang="en-US" dirty="0" smtClean="0"/>
              <a:t>least</a:t>
            </a:r>
            <a:r>
              <a:rPr lang="en-US" dirty="0"/>
              <a:t> </a:t>
            </a:r>
            <a:r>
              <a:rPr lang="en-US" dirty="0" smtClean="0"/>
              <a:t>50 recipes (</a:t>
            </a:r>
            <a:r>
              <a:rPr lang="en-US" dirty="0" err="1" smtClean="0"/>
              <a:t>yummly.com</a:t>
            </a:r>
            <a:r>
              <a:rPr lang="en-US" dirty="0" smtClean="0"/>
              <a:t> API)</a:t>
            </a:r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15" y="4500380"/>
            <a:ext cx="2831985" cy="6028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6498" y="3894116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Edges: </a:t>
            </a:r>
            <a:r>
              <a:rPr lang="en-US" dirty="0" err="1" smtClean="0"/>
              <a:t>Pointwise</a:t>
            </a:r>
            <a:r>
              <a:rPr lang="en-US" dirty="0" smtClean="0"/>
              <a:t> </a:t>
            </a:r>
          </a:p>
          <a:p>
            <a:r>
              <a:rPr lang="en-US" dirty="0" smtClean="0"/>
              <a:t>Mutual Information</a:t>
            </a:r>
            <a:endParaRPr lang="en-US" dirty="0"/>
          </a:p>
        </p:txBody>
      </p:sp>
      <p:pic>
        <p:nvPicPr>
          <p:cNvPr id="21" name="Picture 20" descr="ingredient_graph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0"/>
          <a:stretch/>
        </p:blipFill>
        <p:spPr>
          <a:xfrm>
            <a:off x="4439497" y="2225209"/>
            <a:ext cx="4390128" cy="385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483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Can we recommend ingredients in a data-driven way?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369033" y="2699099"/>
            <a:ext cx="3724472" cy="92333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Trained using ~ 110,000 recipes and </a:t>
            </a:r>
          </a:p>
          <a:p>
            <a:r>
              <a:rPr lang="en-US" dirty="0" smtClean="0"/>
              <a:t>816</a:t>
            </a:r>
            <a:r>
              <a:rPr lang="en-US" dirty="0"/>
              <a:t> </a:t>
            </a:r>
            <a:r>
              <a:rPr lang="en-US" dirty="0" smtClean="0"/>
              <a:t>unique ingredients within at </a:t>
            </a:r>
          </a:p>
          <a:p>
            <a:r>
              <a:rPr lang="en-US" dirty="0" smtClean="0"/>
              <a:t>least</a:t>
            </a:r>
            <a:r>
              <a:rPr lang="en-US" dirty="0"/>
              <a:t> </a:t>
            </a:r>
            <a:r>
              <a:rPr lang="en-US" dirty="0" smtClean="0"/>
              <a:t>50 recipes (</a:t>
            </a:r>
            <a:r>
              <a:rPr lang="en-US" dirty="0" err="1" smtClean="0"/>
              <a:t>yummly.com</a:t>
            </a:r>
            <a:r>
              <a:rPr lang="en-US" dirty="0" smtClean="0"/>
              <a:t> API)</a:t>
            </a:r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15" y="4500380"/>
            <a:ext cx="2831985" cy="6028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6498" y="3894116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Edges: </a:t>
            </a:r>
            <a:r>
              <a:rPr lang="en-US" dirty="0" err="1" smtClean="0"/>
              <a:t>Pointwise</a:t>
            </a:r>
            <a:r>
              <a:rPr lang="en-US" dirty="0" smtClean="0"/>
              <a:t> </a:t>
            </a:r>
          </a:p>
          <a:p>
            <a:r>
              <a:rPr lang="en-US" dirty="0" smtClean="0"/>
              <a:t>Mutual Information</a:t>
            </a:r>
            <a:endParaRPr lang="en-US" dirty="0"/>
          </a:p>
        </p:txBody>
      </p:sp>
      <p:pic>
        <p:nvPicPr>
          <p:cNvPr id="21" name="Picture 20" descr="ingredient_graph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0"/>
          <a:stretch/>
        </p:blipFill>
        <p:spPr>
          <a:xfrm>
            <a:off x="4439497" y="2225209"/>
            <a:ext cx="4390128" cy="3856067"/>
          </a:xfrm>
          <a:prstGeom prst="rect">
            <a:avLst/>
          </a:prstGeom>
        </p:spPr>
      </p:pic>
      <p:pic>
        <p:nvPicPr>
          <p:cNvPr id="22" name="Picture 21" descr="seed_recipe_graph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0"/>
          <a:stretch/>
        </p:blipFill>
        <p:spPr>
          <a:xfrm>
            <a:off x="4439497" y="2225208"/>
            <a:ext cx="4390128" cy="385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55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Can we recommend ingredients in a data-driven way?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369033" y="2699099"/>
            <a:ext cx="3724472" cy="92333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Trained using ~ 110,000 recipes and </a:t>
            </a:r>
          </a:p>
          <a:p>
            <a:r>
              <a:rPr lang="en-US" dirty="0" smtClean="0"/>
              <a:t>816</a:t>
            </a:r>
            <a:r>
              <a:rPr lang="en-US" dirty="0"/>
              <a:t> </a:t>
            </a:r>
            <a:r>
              <a:rPr lang="en-US" dirty="0" smtClean="0"/>
              <a:t>unique ingredients within at </a:t>
            </a:r>
          </a:p>
          <a:p>
            <a:r>
              <a:rPr lang="en-US" dirty="0" smtClean="0"/>
              <a:t>least</a:t>
            </a:r>
            <a:r>
              <a:rPr lang="en-US" dirty="0"/>
              <a:t> </a:t>
            </a:r>
            <a:r>
              <a:rPr lang="en-US" dirty="0" smtClean="0"/>
              <a:t>50 recipes (</a:t>
            </a:r>
            <a:r>
              <a:rPr lang="en-US" dirty="0" err="1" smtClean="0"/>
              <a:t>yummly.com</a:t>
            </a:r>
            <a:r>
              <a:rPr lang="en-US" dirty="0" smtClean="0"/>
              <a:t> API)</a:t>
            </a:r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15" y="4500380"/>
            <a:ext cx="2831985" cy="6028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6498" y="3894116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Edges: </a:t>
            </a:r>
            <a:r>
              <a:rPr lang="en-US" dirty="0" err="1" smtClean="0"/>
              <a:t>Pointwise</a:t>
            </a:r>
            <a:r>
              <a:rPr lang="en-US" dirty="0" smtClean="0"/>
              <a:t> </a:t>
            </a:r>
          </a:p>
          <a:p>
            <a:r>
              <a:rPr lang="en-US" dirty="0" smtClean="0"/>
              <a:t>Mutual Information</a:t>
            </a:r>
            <a:endParaRPr lang="en-US" dirty="0"/>
          </a:p>
        </p:txBody>
      </p:sp>
      <p:pic>
        <p:nvPicPr>
          <p:cNvPr id="21" name="Picture 20" descr="ingredient_graph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0"/>
          <a:stretch/>
        </p:blipFill>
        <p:spPr>
          <a:xfrm>
            <a:off x="4439497" y="2225209"/>
            <a:ext cx="4390128" cy="3856067"/>
          </a:xfrm>
          <a:prstGeom prst="rect">
            <a:avLst/>
          </a:prstGeom>
        </p:spPr>
      </p:pic>
      <p:pic>
        <p:nvPicPr>
          <p:cNvPr id="22" name="Picture 21" descr="seed_recipe_graph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0"/>
          <a:stretch/>
        </p:blipFill>
        <p:spPr>
          <a:xfrm>
            <a:off x="4439497" y="2225208"/>
            <a:ext cx="4390128" cy="3856067"/>
          </a:xfrm>
          <a:prstGeom prst="rect">
            <a:avLst/>
          </a:prstGeom>
        </p:spPr>
      </p:pic>
      <p:pic>
        <p:nvPicPr>
          <p:cNvPr id="23" name="Picture 22" descr="recommendation_graph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0"/>
          <a:stretch/>
        </p:blipFill>
        <p:spPr>
          <a:xfrm>
            <a:off x="4439497" y="2225209"/>
            <a:ext cx="4390128" cy="385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046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Brandon Kelly</a:t>
            </a:r>
            <a:endParaRPr lang="en-US" dirty="0"/>
          </a:p>
        </p:txBody>
      </p:sp>
      <p:pic>
        <p:nvPicPr>
          <p:cNvPr id="4" name="Picture 3" descr="DSC02626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00" y="1862951"/>
            <a:ext cx="2110005" cy="21571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611" y="3741781"/>
            <a:ext cx="4049726" cy="2572876"/>
          </a:xfrm>
          <a:prstGeom prst="rect">
            <a:avLst/>
          </a:prstGeom>
        </p:spPr>
      </p:pic>
      <p:pic>
        <p:nvPicPr>
          <p:cNvPr id="6" name="Picture 5" descr="ucsb_aeria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40" y="1771205"/>
            <a:ext cx="3172895" cy="18849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5341" y="4194938"/>
            <a:ext cx="2905671" cy="204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350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Analysis: Recommending similar ingredients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5400"/>
              </a:spcAft>
            </a:pPr>
            <a:r>
              <a:rPr lang="en-US" sz="2000" dirty="0" smtClean="0"/>
              <a:t>Learn a graph using the </a:t>
            </a:r>
            <a:r>
              <a:rPr lang="en-US" sz="2000" dirty="0" err="1" smtClean="0"/>
              <a:t>pointwise</a:t>
            </a:r>
            <a:r>
              <a:rPr lang="en-US" sz="2000" dirty="0" smtClean="0"/>
              <a:t> mutual information to define </a:t>
            </a:r>
            <a:r>
              <a:rPr lang="en-US" sz="2000" dirty="0" smtClean="0"/>
              <a:t>similarity</a:t>
            </a:r>
            <a:r>
              <a:rPr lang="en-US" sz="2000" dirty="0"/>
              <a:t>:</a:t>
            </a:r>
            <a:endParaRPr lang="en-US" sz="2000" dirty="0" smtClean="0"/>
          </a:p>
          <a:p>
            <a:pPr>
              <a:spcAft>
                <a:spcPts val="6000"/>
              </a:spcAft>
            </a:pPr>
            <a:r>
              <a:rPr lang="en-US" sz="2000" dirty="0" smtClean="0"/>
              <a:t>Shrink the estimated PMI toward independence (PMI = 0) for stability</a:t>
            </a:r>
            <a:r>
              <a:rPr lang="en-US" sz="2000" dirty="0" smtClean="0"/>
              <a:t>:</a:t>
            </a:r>
          </a:p>
          <a:p>
            <a:r>
              <a:rPr lang="en-US" sz="2000" dirty="0" smtClean="0"/>
              <a:t>Choose the shrinkage parameter M through 8-fold cross-validation</a:t>
            </a:r>
            <a:endParaRPr lang="en-US" sz="2000" dirty="0" smtClean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425" y="2956659"/>
            <a:ext cx="4504364" cy="654351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47" y="4445904"/>
            <a:ext cx="6491751" cy="74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002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Split the recipes into training (75%) and test (25%) set</a:t>
            </a:r>
          </a:p>
          <a:p>
            <a:r>
              <a:rPr lang="en-US" dirty="0" smtClean="0"/>
              <a:t>Learn the </a:t>
            </a:r>
            <a:r>
              <a:rPr lang="en-US" dirty="0" smtClean="0"/>
              <a:t>graph using the training set</a:t>
            </a:r>
          </a:p>
          <a:p>
            <a:r>
              <a:rPr lang="en-US" dirty="0" smtClean="0"/>
              <a:t>Randomly remove 1 ingredient from each recipe in the test set</a:t>
            </a:r>
          </a:p>
          <a:p>
            <a:r>
              <a:rPr lang="en-US" dirty="0" smtClean="0"/>
              <a:t>Left-out ingredient was in the top 10 recommended ingredients 25% of the time</a:t>
            </a:r>
          </a:p>
          <a:p>
            <a:r>
              <a:rPr lang="en-US" dirty="0" smtClean="0"/>
              <a:t>Randomly recommended ingredient contained the left out ingredient only 2% of the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863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apital">
  <a:themeElements>
    <a:clrScheme name="Expo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Capital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Capita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atMod val="150000"/>
                <a:lumMod val="50000"/>
              </a:schemeClr>
              <a:schemeClr val="phClr">
                <a:satMod val="300000"/>
                <a:lumMod val="125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atMod val="135000"/>
                <a:lumMod val="80000"/>
              </a:schemeClr>
              <a:schemeClr val="phClr">
                <a:satMod val="250000"/>
                <a:lumMod val="15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44450" cap="flat" cmpd="sng" algn="ctr">
          <a:solidFill>
            <a:schemeClr val="phClr">
              <a:shade val="85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  <a:scene3d>
            <a:camera prst="perspectiveFront" fov="3000000"/>
            <a:lightRig rig="threePt" dir="tl"/>
          </a:scene3d>
          <a:sp3d>
            <a:bevelT w="0" h="0"/>
          </a:sp3d>
        </a:effectStyle>
        <a:effectStyle>
          <a:effectLst>
            <a:innerShdw blurRad="190500">
              <a:srgbClr val="000000">
                <a:alpha val="50000"/>
              </a:srgbClr>
            </a:innerShdw>
          </a:effectLst>
          <a:scene3d>
            <a:camera prst="perspectiveFront" fov="4800000"/>
            <a:lightRig rig="twoPt" dir="t">
              <a:rot lat="0" lon="0" rev="48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3">
            <a:duotone>
              <a:schemeClr val="phClr">
                <a:satMod val="150000"/>
                <a:lumMod val="50000"/>
              </a:schemeClr>
              <a:schemeClr val="phClr">
                <a:satMod val="40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</TotalTime>
  <Words>258</Words>
  <Application>Microsoft Macintosh PowerPoint</Application>
  <PresentationFormat>On-screen Show (4:3)</PresentationFormat>
  <Paragraphs>36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Capital</vt:lpstr>
      <vt:lpstr>theflavory.me: customizing recipes through ingredient recommendations</vt:lpstr>
      <vt:lpstr>Problem: Customizing recipes</vt:lpstr>
      <vt:lpstr>Can we recommend ingredients in a data-driven way?</vt:lpstr>
      <vt:lpstr>Can we recommend ingredients in a data-driven way?</vt:lpstr>
      <vt:lpstr>Can we recommend ingredients in a data-driven way?</vt:lpstr>
      <vt:lpstr>Brandon Kelly</vt:lpstr>
      <vt:lpstr>Analysis: Recommending similar ingredients</vt:lpstr>
      <vt:lpstr>Validation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Recommending ingredients: modifying recipe flavor profiles</dc:title>
  <dc:creator>Brandon Kelly</dc:creator>
  <cp:lastModifiedBy>Brandon Kelly</cp:lastModifiedBy>
  <cp:revision>80</cp:revision>
  <dcterms:created xsi:type="dcterms:W3CDTF">2014-08-01T10:28:58Z</dcterms:created>
  <dcterms:modified xsi:type="dcterms:W3CDTF">2014-08-22T19:54:13Z</dcterms:modified>
</cp:coreProperties>
</file>